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x="18288000" cy="10287000"/>
  <p:notesSz cx="6858000" cy="9144000"/>
  <p:embeddedFontLst>
    <p:embeddedFont>
      <p:font typeface="Belleza" charset="1" panose="02000503050000020003"/>
      <p:regular r:id="rId49"/>
    </p:embeddedFont>
    <p:embeddedFont>
      <p:font typeface="Open Sans" charset="1" panose="020B0606030504020204"/>
      <p:regular r:id="rId50"/>
    </p:embeddedFont>
    <p:embeddedFont>
      <p:font typeface="Press Start 2P" charset="1" panose="00000500000000000000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pn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jpeg" Type="http://schemas.openxmlformats.org/officeDocument/2006/relationships/image"/><Relationship Id="rId4" Target="../media/VAEfgqp3_Ig.mp4" Type="http://schemas.openxmlformats.org/officeDocument/2006/relationships/video"/><Relationship Id="rId5" Target="../media/VAEfgqp3_Ig.mp4" Type="http://schemas.microsoft.com/office/2007/relationships/media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jpeg" Type="http://schemas.openxmlformats.org/officeDocument/2006/relationships/image"/><Relationship Id="rId4" Target="../media/VAEfggZhLsY.mp4" Type="http://schemas.openxmlformats.org/officeDocument/2006/relationships/video"/><Relationship Id="rId5" Target="../media/VAEfggZhLsY.mp4" Type="http://schemas.microsoft.com/office/2007/relationships/media"/><Relationship Id="rId6" Target="../media/image4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jpeg" Type="http://schemas.openxmlformats.org/officeDocument/2006/relationships/image"/><Relationship Id="rId5" Target="../media/VAGZccODQoo.mp4" Type="http://schemas.openxmlformats.org/officeDocument/2006/relationships/video"/><Relationship Id="rId6" Target="../media/VAGZccODQoo.mp4" Type="http://schemas.microsoft.com/office/2007/relationships/media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1800" y="5702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3563600" y="673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479440">
            <a:off x="14417027" y="7209083"/>
            <a:ext cx="6739381" cy="5747873"/>
          </a:xfrm>
          <a:custGeom>
            <a:avLst/>
            <a:gdLst/>
            <a:ahLst/>
            <a:cxnLst/>
            <a:rect r="r" b="b" t="t" l="l"/>
            <a:pathLst>
              <a:path h="5747873" w="6739381">
                <a:moveTo>
                  <a:pt x="0" y="0"/>
                </a:moveTo>
                <a:lnTo>
                  <a:pt x="6739381" y="0"/>
                </a:lnTo>
                <a:lnTo>
                  <a:pt x="6739381" y="5747873"/>
                </a:lnTo>
                <a:lnTo>
                  <a:pt x="0" y="57478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08453" y="402080"/>
            <a:ext cx="6233511" cy="2722467"/>
          </a:xfrm>
          <a:custGeom>
            <a:avLst/>
            <a:gdLst/>
            <a:ahLst/>
            <a:cxnLst/>
            <a:rect r="r" b="b" t="t" l="l"/>
            <a:pathLst>
              <a:path h="2722467" w="6233511">
                <a:moveTo>
                  <a:pt x="0" y="0"/>
                </a:moveTo>
                <a:lnTo>
                  <a:pt x="6233511" y="0"/>
                </a:lnTo>
                <a:lnTo>
                  <a:pt x="6233511" y="2722468"/>
                </a:lnTo>
                <a:lnTo>
                  <a:pt x="0" y="27224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41225" y="2962623"/>
            <a:ext cx="12405550" cy="2868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89"/>
              </a:lnSpc>
            </a:pPr>
            <a:r>
              <a:rPr lang="en-US" sz="8206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SOFTWARE ARCHITECTURE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41225" y="8521700"/>
            <a:ext cx="12405550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JUAN DIEGO PINZÓN FONTECHA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Carlos Felipe Avilan Payares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Juan Esteban Agredo Santamaria</a:t>
            </a:r>
          </a:p>
          <a:p>
            <a:pPr algn="ctr">
              <a:lnSpc>
                <a:spcPts val="2800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790275" y="2373125"/>
            <a:ext cx="23646735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5931448" y="3086100"/>
            <a:ext cx="6425105" cy="11106444"/>
          </a:xfrm>
          <a:custGeom>
            <a:avLst/>
            <a:gdLst/>
            <a:ahLst/>
            <a:cxnLst/>
            <a:rect r="r" b="b" t="t" l="l"/>
            <a:pathLst>
              <a:path h="11106444" w="6425105">
                <a:moveTo>
                  <a:pt x="0" y="0"/>
                </a:moveTo>
                <a:lnTo>
                  <a:pt x="6425104" y="0"/>
                </a:lnTo>
                <a:lnTo>
                  <a:pt x="6425104" y="11106444"/>
                </a:lnTo>
                <a:lnTo>
                  <a:pt x="0" y="1110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86808"/>
            <a:ext cx="16689054" cy="91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NON-FUNCTIONAL REQUIREMENTS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84174" y="3192462"/>
            <a:ext cx="7459826" cy="280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Compatibility and Integration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RNF14: The system must integrate with Google Calendar and Outlook for appointment management.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RNF15: It must be compatible with local electronic invoicing systems.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RNF16: It must allow data export in standard formats such as PDF and Excel.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000375"/>
            <a:ext cx="1310947" cy="773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1"/>
              </a:lnSpc>
            </a:pPr>
            <a:r>
              <a:rPr lang="en-US" sz="4565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41824" y="6835960"/>
            <a:ext cx="7459826" cy="315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Regulations and Compliance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RNF20: The ERP must comply with data protection regulations.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RNF21: Data must be stored on servers that comply with the legal security standards of the country where the firm operates.</a:t>
            </a:r>
          </a:p>
          <a:p>
            <a:pPr algn="l" marL="431799" indent="-215899" lvl="1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RNF22: It must allow data auditing to ensure compliance with legal regulations.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086350" y="6608763"/>
            <a:ext cx="1310947" cy="773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1"/>
              </a:lnSpc>
            </a:pPr>
            <a:r>
              <a:rPr lang="en-US" sz="4565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7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28701" y="3048000"/>
            <a:ext cx="7689054" cy="280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Maintenance and Upgrades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RNF17: The system must allow upgrades without affecting operability.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RNF18: New versions must be tested in a test environment prior to implementation.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RNF19: Technical and user documentation must be available online.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373227" y="3000375"/>
            <a:ext cx="1310947" cy="773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1"/>
              </a:lnSpc>
            </a:pPr>
            <a:r>
              <a:rPr lang="en-US" sz="4565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6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790275" y="2373125"/>
            <a:ext cx="23646735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40270" y="7627950"/>
            <a:ext cx="1079239" cy="1783866"/>
          </a:xfrm>
          <a:custGeom>
            <a:avLst/>
            <a:gdLst/>
            <a:ahLst/>
            <a:cxnLst/>
            <a:rect r="r" b="b" t="t" l="l"/>
            <a:pathLst>
              <a:path h="1783866" w="1079239">
                <a:moveTo>
                  <a:pt x="0" y="0"/>
                </a:moveTo>
                <a:lnTo>
                  <a:pt x="1079239" y="0"/>
                </a:lnTo>
                <a:lnTo>
                  <a:pt x="1079239" y="1783866"/>
                </a:lnTo>
                <a:lnTo>
                  <a:pt x="0" y="1783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56914" y="3111383"/>
            <a:ext cx="947938" cy="1783866"/>
          </a:xfrm>
          <a:custGeom>
            <a:avLst/>
            <a:gdLst/>
            <a:ahLst/>
            <a:cxnLst/>
            <a:rect r="r" b="b" t="t" l="l"/>
            <a:pathLst>
              <a:path h="1783866" w="947938">
                <a:moveTo>
                  <a:pt x="0" y="0"/>
                </a:moveTo>
                <a:lnTo>
                  <a:pt x="947939" y="0"/>
                </a:lnTo>
                <a:lnTo>
                  <a:pt x="947939" y="1783866"/>
                </a:lnTo>
                <a:lnTo>
                  <a:pt x="0" y="17838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086185" y="7746585"/>
            <a:ext cx="861793" cy="1783866"/>
          </a:xfrm>
          <a:custGeom>
            <a:avLst/>
            <a:gdLst/>
            <a:ahLst/>
            <a:cxnLst/>
            <a:rect r="r" b="b" t="t" l="l"/>
            <a:pathLst>
              <a:path h="1783866" w="861793">
                <a:moveTo>
                  <a:pt x="0" y="0"/>
                </a:moveTo>
                <a:lnTo>
                  <a:pt x="861792" y="0"/>
                </a:lnTo>
                <a:lnTo>
                  <a:pt x="861792" y="1783867"/>
                </a:lnTo>
                <a:lnTo>
                  <a:pt x="0" y="17838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8060" y="2764205"/>
            <a:ext cx="1068706" cy="1710334"/>
          </a:xfrm>
          <a:custGeom>
            <a:avLst/>
            <a:gdLst/>
            <a:ahLst/>
            <a:cxnLst/>
            <a:rect r="r" b="b" t="t" l="l"/>
            <a:pathLst>
              <a:path h="1710334" w="1068706">
                <a:moveTo>
                  <a:pt x="0" y="0"/>
                </a:moveTo>
                <a:lnTo>
                  <a:pt x="1068706" y="0"/>
                </a:lnTo>
                <a:lnTo>
                  <a:pt x="1068706" y="1710334"/>
                </a:lnTo>
                <a:lnTo>
                  <a:pt x="0" y="17103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522871" y="1835506"/>
            <a:ext cx="947938" cy="1783866"/>
          </a:xfrm>
          <a:custGeom>
            <a:avLst/>
            <a:gdLst/>
            <a:ahLst/>
            <a:cxnLst/>
            <a:rect r="r" b="b" t="t" l="l"/>
            <a:pathLst>
              <a:path h="1783866" w="947938">
                <a:moveTo>
                  <a:pt x="0" y="0"/>
                </a:moveTo>
                <a:lnTo>
                  <a:pt x="947938" y="0"/>
                </a:lnTo>
                <a:lnTo>
                  <a:pt x="947938" y="1783866"/>
                </a:lnTo>
                <a:lnTo>
                  <a:pt x="0" y="17838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9704030">
            <a:off x="11616918" y="-3659206"/>
            <a:ext cx="11284763" cy="7318412"/>
          </a:xfrm>
          <a:custGeom>
            <a:avLst/>
            <a:gdLst/>
            <a:ahLst/>
            <a:cxnLst/>
            <a:rect r="r" b="b" t="t" l="l"/>
            <a:pathLst>
              <a:path h="7318412" w="11284763">
                <a:moveTo>
                  <a:pt x="0" y="0"/>
                </a:moveTo>
                <a:lnTo>
                  <a:pt x="11284764" y="0"/>
                </a:lnTo>
                <a:lnTo>
                  <a:pt x="11284764" y="7318412"/>
                </a:lnTo>
                <a:lnTo>
                  <a:pt x="0" y="73184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024016" y="3628897"/>
            <a:ext cx="8239967" cy="5911080"/>
          </a:xfrm>
          <a:custGeom>
            <a:avLst/>
            <a:gdLst/>
            <a:ahLst/>
            <a:cxnLst/>
            <a:rect r="r" b="b" t="t" l="l"/>
            <a:pathLst>
              <a:path h="5911080" w="8239967">
                <a:moveTo>
                  <a:pt x="0" y="0"/>
                </a:moveTo>
                <a:lnTo>
                  <a:pt x="8239968" y="0"/>
                </a:lnTo>
                <a:lnTo>
                  <a:pt x="8239968" y="5911080"/>
                </a:lnTo>
                <a:lnTo>
                  <a:pt x="0" y="591108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1325" r="0" b="-1325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914400"/>
            <a:ext cx="15330848" cy="91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COMPARATIVE TABLE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08073" y="1529336"/>
            <a:ext cx="5773988" cy="7652726"/>
          </a:xfrm>
          <a:custGeom>
            <a:avLst/>
            <a:gdLst/>
            <a:ahLst/>
            <a:cxnLst/>
            <a:rect r="r" b="b" t="t" l="l"/>
            <a:pathLst>
              <a:path h="7652726" w="5773988">
                <a:moveTo>
                  <a:pt x="0" y="0"/>
                </a:moveTo>
                <a:lnTo>
                  <a:pt x="5773989" y="0"/>
                </a:lnTo>
                <a:lnTo>
                  <a:pt x="5773989" y="7652726"/>
                </a:lnTo>
                <a:lnTo>
                  <a:pt x="0" y="7652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71745" y="1605574"/>
            <a:ext cx="6386514" cy="7500251"/>
          </a:xfrm>
          <a:custGeom>
            <a:avLst/>
            <a:gdLst/>
            <a:ahLst/>
            <a:cxnLst/>
            <a:rect r="r" b="b" t="t" l="l"/>
            <a:pathLst>
              <a:path h="7500251" w="6386514">
                <a:moveTo>
                  <a:pt x="0" y="0"/>
                </a:moveTo>
                <a:lnTo>
                  <a:pt x="6386513" y="0"/>
                </a:lnTo>
                <a:lnTo>
                  <a:pt x="6386513" y="7500251"/>
                </a:lnTo>
                <a:lnTo>
                  <a:pt x="0" y="75002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03" t="-1548" r="-2103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78576" y="351290"/>
            <a:ext cx="15330848" cy="91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INFOGRAPHICS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923925"/>
            <a:ext cx="18288000" cy="458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DIAGRAMA DE DESPLIEGUE MÓDULO COMPRAS/INVENTARIO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Belleza"/>
                <a:ea typeface="Belleza"/>
                <a:cs typeface="Belleza"/>
                <a:sym typeface="Belleza"/>
              </a:rPr>
              <a:t>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Belleza"/>
                <a:ea typeface="Belleza"/>
                <a:cs typeface="Belleza"/>
                <a:sym typeface="Belleza"/>
              </a:rPr>
              <a:t>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Belleza"/>
                <a:ea typeface="Belleza"/>
                <a:cs typeface="Belleza"/>
                <a:sym typeface="Belleza"/>
              </a:rPr>
              <a:t>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Belleza"/>
                <a:ea typeface="Belleza"/>
                <a:cs typeface="Belleza"/>
                <a:sym typeface="Belleza"/>
              </a:rPr>
              <a:t>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4690259" y="2318177"/>
            <a:ext cx="8907482" cy="7182993"/>
          </a:xfrm>
          <a:custGeom>
            <a:avLst/>
            <a:gdLst/>
            <a:ahLst/>
            <a:cxnLst/>
            <a:rect r="r" b="b" t="t" l="l"/>
            <a:pathLst>
              <a:path h="7182993" w="8907482">
                <a:moveTo>
                  <a:pt x="0" y="0"/>
                </a:moveTo>
                <a:lnTo>
                  <a:pt x="8907482" y="0"/>
                </a:lnTo>
                <a:lnTo>
                  <a:pt x="8907482" y="7182993"/>
                </a:lnTo>
                <a:lnTo>
                  <a:pt x="0" y="71829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26523" y="2158554"/>
            <a:ext cx="8434954" cy="7746662"/>
          </a:xfrm>
          <a:custGeom>
            <a:avLst/>
            <a:gdLst/>
            <a:ahLst/>
            <a:cxnLst/>
            <a:rect r="r" b="b" t="t" l="l"/>
            <a:pathLst>
              <a:path h="7746662" w="8434954">
                <a:moveTo>
                  <a:pt x="0" y="0"/>
                </a:moveTo>
                <a:lnTo>
                  <a:pt x="8434954" y="0"/>
                </a:lnTo>
                <a:lnTo>
                  <a:pt x="8434954" y="7746662"/>
                </a:lnTo>
                <a:lnTo>
                  <a:pt x="0" y="77466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3182" y="923925"/>
            <a:ext cx="17381637" cy="83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DIAGRAMA DE DESPLIEGUE MÓDULO CLIENTES/PROVEEDORES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83105" y="2144468"/>
            <a:ext cx="10721789" cy="7599604"/>
          </a:xfrm>
          <a:custGeom>
            <a:avLst/>
            <a:gdLst/>
            <a:ahLst/>
            <a:cxnLst/>
            <a:rect r="r" b="b" t="t" l="l"/>
            <a:pathLst>
              <a:path h="7599604" w="10721789">
                <a:moveTo>
                  <a:pt x="0" y="0"/>
                </a:moveTo>
                <a:lnTo>
                  <a:pt x="10721790" y="0"/>
                </a:lnTo>
                <a:lnTo>
                  <a:pt x="10721790" y="7599604"/>
                </a:lnTo>
                <a:lnTo>
                  <a:pt x="0" y="7599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92398" y="515010"/>
            <a:ext cx="16103203" cy="91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2"/>
              </a:lnSpc>
              <a:spcBef>
                <a:spcPct val="0"/>
              </a:spcBef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DIAGRAMA DE DESPLIEGUE MÓDULO RRHH/NÓMINA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57027" y="2043488"/>
            <a:ext cx="10137482" cy="7818026"/>
          </a:xfrm>
          <a:custGeom>
            <a:avLst/>
            <a:gdLst/>
            <a:ahLst/>
            <a:cxnLst/>
            <a:rect r="r" b="b" t="t" l="l"/>
            <a:pathLst>
              <a:path h="7818026" w="10137482">
                <a:moveTo>
                  <a:pt x="0" y="0"/>
                </a:moveTo>
                <a:lnTo>
                  <a:pt x="10137483" y="0"/>
                </a:lnTo>
                <a:lnTo>
                  <a:pt x="10137483" y="7818026"/>
                </a:lnTo>
                <a:lnTo>
                  <a:pt x="0" y="78180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15010"/>
            <a:ext cx="16194137" cy="91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2"/>
              </a:lnSpc>
              <a:spcBef>
                <a:spcPct val="0"/>
              </a:spcBef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DIAGRAMA DE DESPLIEGUE MÓDULO CONTABILIDAD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72375" y="1660673"/>
            <a:ext cx="10743251" cy="7597627"/>
          </a:xfrm>
          <a:custGeom>
            <a:avLst/>
            <a:gdLst/>
            <a:ahLst/>
            <a:cxnLst/>
            <a:rect r="r" b="b" t="t" l="l"/>
            <a:pathLst>
              <a:path h="7597627" w="10743251">
                <a:moveTo>
                  <a:pt x="0" y="0"/>
                </a:moveTo>
                <a:lnTo>
                  <a:pt x="10743250" y="0"/>
                </a:lnTo>
                <a:lnTo>
                  <a:pt x="10743250" y="7597627"/>
                </a:lnTo>
                <a:lnTo>
                  <a:pt x="0" y="75976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81746" y="325595"/>
            <a:ext cx="13924508" cy="91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DIAGRAMA DE DESPLIEGUE MÓDULO VENTAS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6905" y="2267402"/>
            <a:ext cx="15034189" cy="6990898"/>
          </a:xfrm>
          <a:custGeom>
            <a:avLst/>
            <a:gdLst/>
            <a:ahLst/>
            <a:cxnLst/>
            <a:rect r="r" b="b" t="t" l="l"/>
            <a:pathLst>
              <a:path h="6990898" w="15034189">
                <a:moveTo>
                  <a:pt x="0" y="0"/>
                </a:moveTo>
                <a:lnTo>
                  <a:pt x="15034190" y="0"/>
                </a:lnTo>
                <a:lnTo>
                  <a:pt x="15034190" y="6990898"/>
                </a:lnTo>
                <a:lnTo>
                  <a:pt x="0" y="69908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48285"/>
            <a:ext cx="18288000" cy="1846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2"/>
              </a:lnSpc>
              <a:spcBef>
                <a:spcPct val="0"/>
              </a:spcBef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DIAGRAMA DE ESTRUCTURA COMPUESTA MÓDULO DE COMPRA/INVENTARIO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41123" y="2511125"/>
            <a:ext cx="14605753" cy="7156819"/>
          </a:xfrm>
          <a:custGeom>
            <a:avLst/>
            <a:gdLst/>
            <a:ahLst/>
            <a:cxnLst/>
            <a:rect r="r" b="b" t="t" l="l"/>
            <a:pathLst>
              <a:path h="7156819" w="14605753">
                <a:moveTo>
                  <a:pt x="0" y="0"/>
                </a:moveTo>
                <a:lnTo>
                  <a:pt x="14605754" y="0"/>
                </a:lnTo>
                <a:lnTo>
                  <a:pt x="14605754" y="7156819"/>
                </a:lnTo>
                <a:lnTo>
                  <a:pt x="0" y="71568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352484"/>
            <a:ext cx="18288000" cy="187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62"/>
              </a:lnSpc>
              <a:spcBef>
                <a:spcPct val="0"/>
              </a:spcBef>
            </a:pPr>
            <a:r>
              <a:rPr lang="en-US" sz="54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DIAGRAMA DE ESTRUCTURA COMPUESTA MÓDULO DE CLIENTES/PROVEEDORES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58673">
            <a:off x="-1151412" y="3992866"/>
            <a:ext cx="8024320" cy="7223385"/>
          </a:xfrm>
          <a:custGeom>
            <a:avLst/>
            <a:gdLst/>
            <a:ahLst/>
            <a:cxnLst/>
            <a:rect r="r" b="b" t="t" l="l"/>
            <a:pathLst>
              <a:path h="7223385" w="8024320">
                <a:moveTo>
                  <a:pt x="0" y="0"/>
                </a:moveTo>
                <a:lnTo>
                  <a:pt x="8024320" y="0"/>
                </a:lnTo>
                <a:lnTo>
                  <a:pt x="8024320" y="7223385"/>
                </a:lnTo>
                <a:lnTo>
                  <a:pt x="0" y="7223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>
            <a:alphaModFix amt="60000"/>
          </a:blip>
          <a:srcRect l="3822" t="0" r="3822" b="8252"/>
          <a:stretch>
            <a:fillRect/>
          </a:stretch>
        </p:blipFill>
        <p:spPr>
          <a:xfrm flipH="false" flipV="false" rot="0">
            <a:off x="0" y="0"/>
            <a:ext cx="18288000" cy="10355580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>
            <a:off x="5187190" y="9272588"/>
            <a:ext cx="16003103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4985510" y="2218095"/>
            <a:ext cx="8316980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IDEA 1</a:t>
            </a:r>
          </a:p>
        </p:txBody>
      </p:sp>
      <p:sp>
        <p:nvSpPr>
          <p:cNvPr name="AutoShape 6" id="6"/>
          <p:cNvSpPr/>
          <p:nvPr/>
        </p:nvSpPr>
        <p:spPr>
          <a:xfrm>
            <a:off x="-2175063" y="2137132"/>
            <a:ext cx="16003103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2941225" y="3965029"/>
            <a:ext cx="12405550" cy="1410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89"/>
              </a:lnSpc>
            </a:pPr>
            <a:r>
              <a:rPr lang="en-US" sz="8206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LAW FIRM </a:t>
            </a:r>
          </a:p>
        </p:txBody>
      </p:sp>
      <p:sp>
        <p:nvSpPr>
          <p:cNvPr name="Freeform 8" id="8"/>
          <p:cNvSpPr/>
          <p:nvPr/>
        </p:nvSpPr>
        <p:spPr>
          <a:xfrm flipH="false" flipV="true" rot="0">
            <a:off x="12992949" y="-60995"/>
            <a:ext cx="9142105" cy="8229600"/>
          </a:xfrm>
          <a:custGeom>
            <a:avLst/>
            <a:gdLst/>
            <a:ahLst/>
            <a:cxnLst/>
            <a:rect r="r" b="b" t="t" l="l"/>
            <a:pathLst>
              <a:path h="8229600" w="9142105">
                <a:moveTo>
                  <a:pt x="0" y="8229600"/>
                </a:moveTo>
                <a:lnTo>
                  <a:pt x="9142105" y="8229600"/>
                </a:lnTo>
                <a:lnTo>
                  <a:pt x="9142105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8946" y="1761597"/>
            <a:ext cx="17270107" cy="7167095"/>
          </a:xfrm>
          <a:custGeom>
            <a:avLst/>
            <a:gdLst/>
            <a:ahLst/>
            <a:cxnLst/>
            <a:rect r="r" b="b" t="t" l="l"/>
            <a:pathLst>
              <a:path h="7167095" w="17270107">
                <a:moveTo>
                  <a:pt x="0" y="0"/>
                </a:moveTo>
                <a:lnTo>
                  <a:pt x="17270108" y="0"/>
                </a:lnTo>
                <a:lnTo>
                  <a:pt x="17270108" y="7167095"/>
                </a:lnTo>
                <a:lnTo>
                  <a:pt x="0" y="71670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48285"/>
            <a:ext cx="18288000" cy="1846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2"/>
              </a:lnSpc>
              <a:spcBef>
                <a:spcPct val="0"/>
              </a:spcBef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DIAGRAMA DE ESTRUCTURA COMPUESTA MÓDULO DE RRHH/NÓMINA 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01411" y="2162892"/>
            <a:ext cx="14085178" cy="7095408"/>
          </a:xfrm>
          <a:custGeom>
            <a:avLst/>
            <a:gdLst/>
            <a:ahLst/>
            <a:cxnLst/>
            <a:rect r="r" b="b" t="t" l="l"/>
            <a:pathLst>
              <a:path h="7095408" w="14085178">
                <a:moveTo>
                  <a:pt x="0" y="0"/>
                </a:moveTo>
                <a:lnTo>
                  <a:pt x="14085178" y="0"/>
                </a:lnTo>
                <a:lnTo>
                  <a:pt x="14085178" y="7095408"/>
                </a:lnTo>
                <a:lnTo>
                  <a:pt x="0" y="70954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48285"/>
            <a:ext cx="17578548" cy="1846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2"/>
              </a:lnSpc>
              <a:spcBef>
                <a:spcPct val="0"/>
              </a:spcBef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DIAGRAMA DE ESTRUCTURA COMPUESTA MÓDULO DE CONTABILIDAD 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3946" y="2421309"/>
            <a:ext cx="16020107" cy="6247842"/>
          </a:xfrm>
          <a:custGeom>
            <a:avLst/>
            <a:gdLst/>
            <a:ahLst/>
            <a:cxnLst/>
            <a:rect r="r" b="b" t="t" l="l"/>
            <a:pathLst>
              <a:path h="6247842" w="16020107">
                <a:moveTo>
                  <a:pt x="0" y="0"/>
                </a:moveTo>
                <a:lnTo>
                  <a:pt x="16020108" y="0"/>
                </a:lnTo>
                <a:lnTo>
                  <a:pt x="16020108" y="6247842"/>
                </a:lnTo>
                <a:lnTo>
                  <a:pt x="0" y="62478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515010"/>
            <a:ext cx="18288000" cy="1846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2"/>
              </a:lnSpc>
              <a:spcBef>
                <a:spcPct val="0"/>
              </a:spcBef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DIAGRAMA DE ESTRUCTURA COMPUESTA MÓDULO DE VENTAS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7502" y="1882566"/>
            <a:ext cx="15772996" cy="7807633"/>
          </a:xfrm>
          <a:custGeom>
            <a:avLst/>
            <a:gdLst/>
            <a:ahLst/>
            <a:cxnLst/>
            <a:rect r="r" b="b" t="t" l="l"/>
            <a:pathLst>
              <a:path h="7807633" w="15772996">
                <a:moveTo>
                  <a:pt x="0" y="0"/>
                </a:moveTo>
                <a:lnTo>
                  <a:pt x="15772996" y="0"/>
                </a:lnTo>
                <a:lnTo>
                  <a:pt x="15772996" y="7807633"/>
                </a:lnTo>
                <a:lnTo>
                  <a:pt x="0" y="780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7530" y="515010"/>
            <a:ext cx="18050470" cy="91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2"/>
              </a:lnSpc>
              <a:spcBef>
                <a:spcPct val="0"/>
              </a:spcBef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DIAGRAMA DE CLASES UNIFICADO ERP BUFETE ABOGADOS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47687" y="2773433"/>
            <a:ext cx="12992626" cy="5700515"/>
          </a:xfrm>
          <a:custGeom>
            <a:avLst/>
            <a:gdLst/>
            <a:ahLst/>
            <a:cxnLst/>
            <a:rect r="r" b="b" t="t" l="l"/>
            <a:pathLst>
              <a:path h="5700515" w="12992626">
                <a:moveTo>
                  <a:pt x="0" y="0"/>
                </a:moveTo>
                <a:lnTo>
                  <a:pt x="12992626" y="0"/>
                </a:lnTo>
                <a:lnTo>
                  <a:pt x="12992626" y="5700515"/>
                </a:lnTo>
                <a:lnTo>
                  <a:pt x="0" y="57005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6653" y="394838"/>
            <a:ext cx="18034695" cy="91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DIAGRAMA DE PAQUETES MÓDULO COMPRAS/INVENTARIO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08377" y="2904736"/>
            <a:ext cx="13471246" cy="5792636"/>
          </a:xfrm>
          <a:custGeom>
            <a:avLst/>
            <a:gdLst/>
            <a:ahLst/>
            <a:cxnLst/>
            <a:rect r="r" b="b" t="t" l="l"/>
            <a:pathLst>
              <a:path h="5792636" w="13471246">
                <a:moveTo>
                  <a:pt x="0" y="0"/>
                </a:moveTo>
                <a:lnTo>
                  <a:pt x="13471246" y="0"/>
                </a:lnTo>
                <a:lnTo>
                  <a:pt x="13471246" y="5792635"/>
                </a:lnTo>
                <a:lnTo>
                  <a:pt x="0" y="57926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261099"/>
            <a:ext cx="18288000" cy="1846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2"/>
              </a:lnSpc>
              <a:spcBef>
                <a:spcPct val="0"/>
              </a:spcBef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DIAGRAMA DE PAQUETES MÓDULO CLIENTES/PROVEEDORES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61035" y="2295673"/>
            <a:ext cx="13765929" cy="5695653"/>
          </a:xfrm>
          <a:custGeom>
            <a:avLst/>
            <a:gdLst/>
            <a:ahLst/>
            <a:cxnLst/>
            <a:rect r="r" b="b" t="t" l="l"/>
            <a:pathLst>
              <a:path h="5695653" w="13765929">
                <a:moveTo>
                  <a:pt x="0" y="0"/>
                </a:moveTo>
                <a:lnTo>
                  <a:pt x="13765930" y="0"/>
                </a:lnTo>
                <a:lnTo>
                  <a:pt x="13765930" y="5695654"/>
                </a:lnTo>
                <a:lnTo>
                  <a:pt x="0" y="56956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68475" y="345811"/>
            <a:ext cx="15551051" cy="91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2"/>
              </a:lnSpc>
              <a:spcBef>
                <a:spcPct val="0"/>
              </a:spcBef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DIAGRAMA DE PAQUETES MÓDULO RRHH/NÓMINA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88210" y="2162429"/>
            <a:ext cx="14111580" cy="5962143"/>
          </a:xfrm>
          <a:custGeom>
            <a:avLst/>
            <a:gdLst/>
            <a:ahLst/>
            <a:cxnLst/>
            <a:rect r="r" b="b" t="t" l="l"/>
            <a:pathLst>
              <a:path h="5962143" w="14111580">
                <a:moveTo>
                  <a:pt x="0" y="0"/>
                </a:moveTo>
                <a:lnTo>
                  <a:pt x="14111580" y="0"/>
                </a:lnTo>
                <a:lnTo>
                  <a:pt x="14111580" y="5962142"/>
                </a:lnTo>
                <a:lnTo>
                  <a:pt x="0" y="59621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23008" y="345811"/>
            <a:ext cx="15641985" cy="1846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DIAGRAMA DE PAQUETES MÓDULO CONTABILIDAD</a:t>
            </a:r>
          </a:p>
          <a:p>
            <a:pPr algn="ctr">
              <a:lnSpc>
                <a:spcPts val="742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31891" y="2732580"/>
            <a:ext cx="14024218" cy="5907702"/>
          </a:xfrm>
          <a:custGeom>
            <a:avLst/>
            <a:gdLst/>
            <a:ahLst/>
            <a:cxnLst/>
            <a:rect r="r" b="b" t="t" l="l"/>
            <a:pathLst>
              <a:path h="5907702" w="14024218">
                <a:moveTo>
                  <a:pt x="0" y="0"/>
                </a:moveTo>
                <a:lnTo>
                  <a:pt x="14024218" y="0"/>
                </a:lnTo>
                <a:lnTo>
                  <a:pt x="14024218" y="5907702"/>
                </a:lnTo>
                <a:lnTo>
                  <a:pt x="0" y="59077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54846" y="345811"/>
            <a:ext cx="13378309" cy="1846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DIAGRAMA DE PAQUETES MÓDULO VENTAS</a:t>
            </a:r>
          </a:p>
          <a:p>
            <a:pPr algn="ctr">
              <a:lnSpc>
                <a:spcPts val="742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61454" y="2833805"/>
            <a:ext cx="13684886" cy="5593697"/>
          </a:xfrm>
          <a:custGeom>
            <a:avLst/>
            <a:gdLst/>
            <a:ahLst/>
            <a:cxnLst/>
            <a:rect r="r" b="b" t="t" l="l"/>
            <a:pathLst>
              <a:path h="5593697" w="13684886">
                <a:moveTo>
                  <a:pt x="0" y="0"/>
                </a:moveTo>
                <a:lnTo>
                  <a:pt x="13684886" y="0"/>
                </a:lnTo>
                <a:lnTo>
                  <a:pt x="13684886" y="5593697"/>
                </a:lnTo>
                <a:lnTo>
                  <a:pt x="0" y="5593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345811"/>
            <a:ext cx="18288000" cy="2779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DIAGRAMA DE COMPONENTES MÓDULO COMPRAS/ INVENTARIO</a:t>
            </a:r>
          </a:p>
          <a:p>
            <a:pPr algn="ctr">
              <a:lnSpc>
                <a:spcPts val="742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8349372" y="1313766"/>
            <a:ext cx="11563327" cy="7057323"/>
          </a:xfrm>
          <a:custGeom>
            <a:avLst/>
            <a:gdLst/>
            <a:ahLst/>
            <a:cxnLst/>
            <a:rect r="r" b="b" t="t" l="l"/>
            <a:pathLst>
              <a:path h="7057323" w="11563327">
                <a:moveTo>
                  <a:pt x="0" y="0"/>
                </a:moveTo>
                <a:lnTo>
                  <a:pt x="11563327" y="0"/>
                </a:lnTo>
                <a:lnTo>
                  <a:pt x="11563327" y="7057323"/>
                </a:lnTo>
                <a:lnTo>
                  <a:pt x="0" y="70573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66" t="0" r="-1866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0" y="2347725"/>
            <a:ext cx="11878101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0" y="9272588"/>
            <a:ext cx="11878101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914400"/>
            <a:ext cx="11407140" cy="91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PROBLEM: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995797" y="0"/>
            <a:ext cx="7701737" cy="10389870"/>
            <a:chOff x="0" y="0"/>
            <a:chExt cx="1193201" cy="16096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93201" cy="1609663"/>
            </a:xfrm>
            <a:custGeom>
              <a:avLst/>
              <a:gdLst/>
              <a:ahLst/>
              <a:cxnLst/>
              <a:rect r="r" b="b" t="t" l="l"/>
              <a:pathLst>
                <a:path h="1609663" w="1193201">
                  <a:moveTo>
                    <a:pt x="0" y="0"/>
                  </a:moveTo>
                  <a:lnTo>
                    <a:pt x="1193201" y="0"/>
                  </a:lnTo>
                  <a:lnTo>
                    <a:pt x="1193201" y="1609663"/>
                  </a:lnTo>
                  <a:lnTo>
                    <a:pt x="0" y="1609663"/>
                  </a:lnTo>
                  <a:close/>
                </a:path>
              </a:pathLst>
            </a:custGeom>
            <a:blipFill>
              <a:blip r:embed="rId3"/>
              <a:stretch>
                <a:fillRect l="0" t="-2798" r="0" b="-2798"/>
              </a:stretch>
            </a:blipFill>
            <a:ln w="2476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1286419" y="3817314"/>
            <a:ext cx="8559987" cy="2795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1"/>
              </a:lnSpc>
              <a:spcBef>
                <a:spcPct val="0"/>
              </a:spcBef>
            </a:pPr>
            <a:r>
              <a:rPr lang="en-US" sz="3208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LAW FIRMS OFTEN MANAGE THEIR CASES AND CLIENTS WITH MULTIPLE NON-INTEGRATED TOOLS (EXCEL, EMAILS, PHYSICAL AGENDAS). THIS GENERATES CLUTTER, ERRORS IN LEGAL DEADLINES AND BILLING DIFFICULTIES.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15808" y="3125792"/>
            <a:ext cx="8056384" cy="5951654"/>
          </a:xfrm>
          <a:custGeom>
            <a:avLst/>
            <a:gdLst/>
            <a:ahLst/>
            <a:cxnLst/>
            <a:rect r="r" b="b" t="t" l="l"/>
            <a:pathLst>
              <a:path h="5951654" w="8056384">
                <a:moveTo>
                  <a:pt x="0" y="0"/>
                </a:moveTo>
                <a:lnTo>
                  <a:pt x="8056384" y="0"/>
                </a:lnTo>
                <a:lnTo>
                  <a:pt x="8056384" y="5951653"/>
                </a:lnTo>
                <a:lnTo>
                  <a:pt x="0" y="59516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345811"/>
            <a:ext cx="18288000" cy="2779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DIAGRAMA DE COMPONENTES MÓDULO CLIENTES/ PROVEEDORES</a:t>
            </a:r>
          </a:p>
          <a:p>
            <a:pPr algn="ctr">
              <a:lnSpc>
                <a:spcPts val="742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06359" y="2273960"/>
            <a:ext cx="9275282" cy="5739081"/>
          </a:xfrm>
          <a:custGeom>
            <a:avLst/>
            <a:gdLst/>
            <a:ahLst/>
            <a:cxnLst/>
            <a:rect r="r" b="b" t="t" l="l"/>
            <a:pathLst>
              <a:path h="5739081" w="9275282">
                <a:moveTo>
                  <a:pt x="0" y="0"/>
                </a:moveTo>
                <a:lnTo>
                  <a:pt x="9275282" y="0"/>
                </a:lnTo>
                <a:lnTo>
                  <a:pt x="9275282" y="5739080"/>
                </a:lnTo>
                <a:lnTo>
                  <a:pt x="0" y="5739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1179" y="345811"/>
            <a:ext cx="17285643" cy="1846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DIAGRAMA DE COMPONENTES MÓDULO RRHH/ NÓMINA</a:t>
            </a:r>
          </a:p>
          <a:p>
            <a:pPr algn="ctr">
              <a:lnSpc>
                <a:spcPts val="742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3371" y="2713729"/>
            <a:ext cx="11301259" cy="4859541"/>
          </a:xfrm>
          <a:custGeom>
            <a:avLst/>
            <a:gdLst/>
            <a:ahLst/>
            <a:cxnLst/>
            <a:rect r="r" b="b" t="t" l="l"/>
            <a:pathLst>
              <a:path h="4859541" w="11301259">
                <a:moveTo>
                  <a:pt x="0" y="0"/>
                </a:moveTo>
                <a:lnTo>
                  <a:pt x="11301258" y="0"/>
                </a:lnTo>
                <a:lnTo>
                  <a:pt x="11301258" y="4859542"/>
                </a:lnTo>
                <a:lnTo>
                  <a:pt x="0" y="4859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9948" y="345811"/>
            <a:ext cx="17208103" cy="1846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DIAGRAMA DE COMPONENTES MÓDULO CONTABILIDAD</a:t>
            </a:r>
          </a:p>
          <a:p>
            <a:pPr algn="ctr">
              <a:lnSpc>
                <a:spcPts val="742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18701" y="2603505"/>
            <a:ext cx="11250599" cy="5079990"/>
          </a:xfrm>
          <a:custGeom>
            <a:avLst/>
            <a:gdLst/>
            <a:ahLst/>
            <a:cxnLst/>
            <a:rect r="r" b="b" t="t" l="l"/>
            <a:pathLst>
              <a:path h="5079990" w="11250599">
                <a:moveTo>
                  <a:pt x="0" y="0"/>
                </a:moveTo>
                <a:lnTo>
                  <a:pt x="11250598" y="0"/>
                </a:lnTo>
                <a:lnTo>
                  <a:pt x="11250598" y="5079990"/>
                </a:lnTo>
                <a:lnTo>
                  <a:pt x="0" y="5079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3416" y="345811"/>
            <a:ext cx="17441168" cy="1846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DIAGRAMA DE COMPONENTES DE USO MÓDULO VENTAS</a:t>
            </a:r>
          </a:p>
          <a:p>
            <a:pPr algn="ctr">
              <a:lnSpc>
                <a:spcPts val="742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07169" y="2397029"/>
            <a:ext cx="7473661" cy="6861271"/>
          </a:xfrm>
          <a:custGeom>
            <a:avLst/>
            <a:gdLst/>
            <a:ahLst/>
            <a:cxnLst/>
            <a:rect r="r" b="b" t="t" l="l"/>
            <a:pathLst>
              <a:path h="6861271" w="7473661">
                <a:moveTo>
                  <a:pt x="0" y="0"/>
                </a:moveTo>
                <a:lnTo>
                  <a:pt x="7473662" y="0"/>
                </a:lnTo>
                <a:lnTo>
                  <a:pt x="7473662" y="6861271"/>
                </a:lnTo>
                <a:lnTo>
                  <a:pt x="0" y="68612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9721" y="345811"/>
            <a:ext cx="17988558" cy="1846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DIAGRAMA DE OBJETOS MÓDULOS COMPRAS/INVENTARIO</a:t>
            </a:r>
          </a:p>
          <a:p>
            <a:pPr algn="ctr">
              <a:lnSpc>
                <a:spcPts val="742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0369" y="3125792"/>
            <a:ext cx="6902594" cy="5278454"/>
          </a:xfrm>
          <a:custGeom>
            <a:avLst/>
            <a:gdLst/>
            <a:ahLst/>
            <a:cxnLst/>
            <a:rect r="r" b="b" t="t" l="l"/>
            <a:pathLst>
              <a:path h="5278454" w="6902594">
                <a:moveTo>
                  <a:pt x="0" y="0"/>
                </a:moveTo>
                <a:lnTo>
                  <a:pt x="6902594" y="0"/>
                </a:lnTo>
                <a:lnTo>
                  <a:pt x="6902594" y="5278454"/>
                </a:lnTo>
                <a:lnTo>
                  <a:pt x="0" y="52784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48090" y="3125792"/>
            <a:ext cx="6618857" cy="5327373"/>
          </a:xfrm>
          <a:custGeom>
            <a:avLst/>
            <a:gdLst/>
            <a:ahLst/>
            <a:cxnLst/>
            <a:rect r="r" b="b" t="t" l="l"/>
            <a:pathLst>
              <a:path h="5327373" w="6618857">
                <a:moveTo>
                  <a:pt x="0" y="0"/>
                </a:moveTo>
                <a:lnTo>
                  <a:pt x="6618857" y="0"/>
                </a:lnTo>
                <a:lnTo>
                  <a:pt x="6618857" y="5327372"/>
                </a:lnTo>
                <a:lnTo>
                  <a:pt x="0" y="53273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345811"/>
            <a:ext cx="18288000" cy="2779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DIAGRAMA DE OBJETOS MÓDULOS CLIENTES/PROVEEDORES</a:t>
            </a:r>
          </a:p>
          <a:p>
            <a:pPr algn="ctr">
              <a:lnSpc>
                <a:spcPts val="742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19443" y="2348866"/>
            <a:ext cx="6249113" cy="5589269"/>
          </a:xfrm>
          <a:custGeom>
            <a:avLst/>
            <a:gdLst/>
            <a:ahLst/>
            <a:cxnLst/>
            <a:rect r="r" b="b" t="t" l="l"/>
            <a:pathLst>
              <a:path h="5589269" w="6249113">
                <a:moveTo>
                  <a:pt x="0" y="0"/>
                </a:moveTo>
                <a:lnTo>
                  <a:pt x="6249114" y="0"/>
                </a:lnTo>
                <a:lnTo>
                  <a:pt x="6249114" y="5589268"/>
                </a:lnTo>
                <a:lnTo>
                  <a:pt x="0" y="55892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95338" y="345811"/>
            <a:ext cx="15497324" cy="1846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DIAGRAMA DE OBJETOS MÓDULOS RRHH/NÓMINA</a:t>
            </a:r>
          </a:p>
          <a:p>
            <a:pPr algn="ctr">
              <a:lnSpc>
                <a:spcPts val="742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31439" y="2356227"/>
            <a:ext cx="6425122" cy="5574546"/>
          </a:xfrm>
          <a:custGeom>
            <a:avLst/>
            <a:gdLst/>
            <a:ahLst/>
            <a:cxnLst/>
            <a:rect r="r" b="b" t="t" l="l"/>
            <a:pathLst>
              <a:path h="5574546" w="6425122">
                <a:moveTo>
                  <a:pt x="0" y="0"/>
                </a:moveTo>
                <a:lnTo>
                  <a:pt x="6425122" y="0"/>
                </a:lnTo>
                <a:lnTo>
                  <a:pt x="6425122" y="5574546"/>
                </a:lnTo>
                <a:lnTo>
                  <a:pt x="0" y="55745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37097" y="345811"/>
            <a:ext cx="15213806" cy="1846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DIAGRAMA DE OBJETOS MÓDULO CONTABILIDAD</a:t>
            </a:r>
          </a:p>
          <a:p>
            <a:pPr algn="ctr">
              <a:lnSpc>
                <a:spcPts val="742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45433" y="2276272"/>
            <a:ext cx="5397134" cy="5734455"/>
          </a:xfrm>
          <a:custGeom>
            <a:avLst/>
            <a:gdLst/>
            <a:ahLst/>
            <a:cxnLst/>
            <a:rect r="r" b="b" t="t" l="l"/>
            <a:pathLst>
              <a:path h="5734455" w="5397134">
                <a:moveTo>
                  <a:pt x="0" y="0"/>
                </a:moveTo>
                <a:lnTo>
                  <a:pt x="5397134" y="0"/>
                </a:lnTo>
                <a:lnTo>
                  <a:pt x="5397134" y="5734456"/>
                </a:lnTo>
                <a:lnTo>
                  <a:pt x="0" y="57344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68935" y="345811"/>
            <a:ext cx="12950130" cy="1846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DIAGRAMA DE OBJETOS MÓDULO VENTAS</a:t>
            </a:r>
          </a:p>
          <a:p>
            <a:pPr algn="ctr">
              <a:lnSpc>
                <a:spcPts val="742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05689" y="2707318"/>
            <a:ext cx="12876623" cy="6550982"/>
          </a:xfrm>
          <a:custGeom>
            <a:avLst/>
            <a:gdLst/>
            <a:ahLst/>
            <a:cxnLst/>
            <a:rect r="r" b="b" t="t" l="l"/>
            <a:pathLst>
              <a:path h="6550982" w="12876623">
                <a:moveTo>
                  <a:pt x="0" y="0"/>
                </a:moveTo>
                <a:lnTo>
                  <a:pt x="12876622" y="0"/>
                </a:lnTo>
                <a:lnTo>
                  <a:pt x="12876622" y="6550982"/>
                </a:lnTo>
                <a:lnTo>
                  <a:pt x="0" y="65509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345811"/>
            <a:ext cx="18288000" cy="2779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ÁRBOL DE DESCOMPOSICIÓN FUNCIONAL DE MÓDULO COMPRA/INVENTARIO</a:t>
            </a:r>
          </a:p>
          <a:p>
            <a:pPr algn="ctr">
              <a:lnSpc>
                <a:spcPts val="742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790275" y="2373125"/>
            <a:ext cx="23646735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548188" y="8325935"/>
            <a:ext cx="8493674" cy="3922129"/>
          </a:xfrm>
          <a:custGeom>
            <a:avLst/>
            <a:gdLst/>
            <a:ahLst/>
            <a:cxnLst/>
            <a:rect r="r" b="b" t="t" l="l"/>
            <a:pathLst>
              <a:path h="3922129" w="8493674">
                <a:moveTo>
                  <a:pt x="0" y="0"/>
                </a:moveTo>
                <a:lnTo>
                  <a:pt x="8493674" y="0"/>
                </a:lnTo>
                <a:lnTo>
                  <a:pt x="8493674" y="3922130"/>
                </a:lnTo>
                <a:lnTo>
                  <a:pt x="0" y="39221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5523" t="9219" r="934" b="0"/>
          <a:stretch>
            <a:fillRect/>
          </a:stretch>
        </p:blipFill>
        <p:spPr>
          <a:xfrm flipH="false" flipV="false" rot="0">
            <a:off x="12246027" y="0"/>
            <a:ext cx="6041973" cy="10287000"/>
          </a:xfrm>
          <a:prstGeom prst="rect">
            <a:avLst/>
          </a:prstGeom>
          <a:ln w="123825" cap="sq">
            <a:solidFill>
              <a:srgbClr val="FFFFFF"/>
            </a:solidFill>
            <a:prstDash val="solid"/>
          </a:ln>
        </p:spPr>
      </p:pic>
      <p:sp>
        <p:nvSpPr>
          <p:cNvPr name="TextBox 5" id="5"/>
          <p:cNvSpPr txBox="true"/>
          <p:nvPr/>
        </p:nvSpPr>
        <p:spPr>
          <a:xfrm rot="0">
            <a:off x="1028700" y="3887787"/>
            <a:ext cx="4544207" cy="211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An ERP specifically designed for law firms that includes modules for client management (CRM), docket control, hearing scheduling and deadlines, billing and payment tracking.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585346"/>
            <a:ext cx="4544207" cy="533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2"/>
              </a:lnSpc>
            </a:pPr>
            <a:r>
              <a:rPr lang="en-US" sz="3002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SOLUTION OFFERED: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11844" y="2585346"/>
            <a:ext cx="4544207" cy="533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2"/>
              </a:lnSpc>
            </a:pPr>
            <a:r>
              <a:rPr lang="en-US" sz="3002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JUSTIFICATION: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411844" y="3887787"/>
            <a:ext cx="4544207" cy="211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This ERP will allow lawyers to optimize their case management, improve communication with clients and automate administrative processes, saving time and reducing human errors.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551613"/>
            <a:ext cx="4544207" cy="1066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2"/>
              </a:lnSpc>
            </a:pPr>
            <a:r>
              <a:rPr lang="en-US" sz="3002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END CUSTOMER:</a:t>
            </a:r>
          </a:p>
          <a:p>
            <a:pPr algn="l">
              <a:lnSpc>
                <a:spcPts val="4202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7570737"/>
            <a:ext cx="4544207" cy="211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Small, medium and large law firms.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Independent lawyers handling multiple cases.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Corporate legal departments that need to organize their legal affairs.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6411844" y="6551613"/>
            <a:ext cx="4544207" cy="533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2"/>
              </a:lnSpc>
            </a:pPr>
            <a:r>
              <a:rPr lang="en-US" sz="3002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UTILITY: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11844" y="7570737"/>
            <a:ext cx="4544207" cy="246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Monetization through licensing or SaaS model with monthly or annual subscription.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Additional services such as customization, technical support and secure cloud storage.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-2241911">
            <a:off x="-3155938" y="4368549"/>
            <a:ext cx="12913483" cy="5639925"/>
          </a:xfrm>
          <a:custGeom>
            <a:avLst/>
            <a:gdLst/>
            <a:ahLst/>
            <a:cxnLst/>
            <a:rect r="r" b="b" t="t" l="l"/>
            <a:pathLst>
              <a:path h="5639925" w="12913483">
                <a:moveTo>
                  <a:pt x="0" y="0"/>
                </a:moveTo>
                <a:lnTo>
                  <a:pt x="12913483" y="0"/>
                </a:lnTo>
                <a:lnTo>
                  <a:pt x="12913483" y="5639925"/>
                </a:lnTo>
                <a:lnTo>
                  <a:pt x="0" y="56399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4000"/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701539"/>
            <a:ext cx="8710669" cy="1160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22"/>
              </a:lnSpc>
            </a:pPr>
            <a:r>
              <a:rPr lang="en-US" sz="68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GENERAL DEFINITION: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75677" y="2489952"/>
            <a:ext cx="13336647" cy="6768348"/>
          </a:xfrm>
          <a:custGeom>
            <a:avLst/>
            <a:gdLst/>
            <a:ahLst/>
            <a:cxnLst/>
            <a:rect r="r" b="b" t="t" l="l"/>
            <a:pathLst>
              <a:path h="6768348" w="13336647">
                <a:moveTo>
                  <a:pt x="0" y="0"/>
                </a:moveTo>
                <a:lnTo>
                  <a:pt x="13336646" y="0"/>
                </a:lnTo>
                <a:lnTo>
                  <a:pt x="13336646" y="6768348"/>
                </a:lnTo>
                <a:lnTo>
                  <a:pt x="0" y="67683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345811"/>
            <a:ext cx="18288000" cy="2779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ÁRBOL DE DESCOMPOSICIÓN FUNCIONAL DE MÓDULO CLIENTES/PROVEEDORES</a:t>
            </a:r>
          </a:p>
          <a:p>
            <a:pPr algn="ctr">
              <a:lnSpc>
                <a:spcPts val="742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32089" y="2751323"/>
            <a:ext cx="12423822" cy="6506977"/>
          </a:xfrm>
          <a:custGeom>
            <a:avLst/>
            <a:gdLst/>
            <a:ahLst/>
            <a:cxnLst/>
            <a:rect r="r" b="b" t="t" l="l"/>
            <a:pathLst>
              <a:path h="6506977" w="12423822">
                <a:moveTo>
                  <a:pt x="0" y="0"/>
                </a:moveTo>
                <a:lnTo>
                  <a:pt x="12423822" y="0"/>
                </a:lnTo>
                <a:lnTo>
                  <a:pt x="12423822" y="6506977"/>
                </a:lnTo>
                <a:lnTo>
                  <a:pt x="0" y="6506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345811"/>
            <a:ext cx="18288000" cy="2779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ÁRBOL DE DESCOMPOSICIÓN FUNCIONAL DE MÓDULO RRHH/NÓMINA</a:t>
            </a:r>
          </a:p>
          <a:p>
            <a:pPr algn="ctr">
              <a:lnSpc>
                <a:spcPts val="742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09994" y="2445324"/>
            <a:ext cx="14268012" cy="6812976"/>
          </a:xfrm>
          <a:custGeom>
            <a:avLst/>
            <a:gdLst/>
            <a:ahLst/>
            <a:cxnLst/>
            <a:rect r="r" b="b" t="t" l="l"/>
            <a:pathLst>
              <a:path h="6812976" w="14268012">
                <a:moveTo>
                  <a:pt x="0" y="0"/>
                </a:moveTo>
                <a:lnTo>
                  <a:pt x="14268012" y="0"/>
                </a:lnTo>
                <a:lnTo>
                  <a:pt x="14268012" y="6812976"/>
                </a:lnTo>
                <a:lnTo>
                  <a:pt x="0" y="68129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345811"/>
            <a:ext cx="18288000" cy="2779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ÁRBOL DE DESCOMPOSICIÓN FUNCIONAL DE MÓDULO CONTABILIDAD</a:t>
            </a:r>
          </a:p>
          <a:p>
            <a:pPr algn="ctr">
              <a:lnSpc>
                <a:spcPts val="742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96176" y="2232182"/>
            <a:ext cx="12495647" cy="7637964"/>
          </a:xfrm>
          <a:custGeom>
            <a:avLst/>
            <a:gdLst/>
            <a:ahLst/>
            <a:cxnLst/>
            <a:rect r="r" b="b" t="t" l="l"/>
            <a:pathLst>
              <a:path h="7637964" w="12495647">
                <a:moveTo>
                  <a:pt x="0" y="0"/>
                </a:moveTo>
                <a:lnTo>
                  <a:pt x="12495648" y="0"/>
                </a:lnTo>
                <a:lnTo>
                  <a:pt x="12495648" y="7637965"/>
                </a:lnTo>
                <a:lnTo>
                  <a:pt x="0" y="76379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345811"/>
            <a:ext cx="18288000" cy="2779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ÁRBOL DE DESCOMPOSICIÓN FUNCIONAL DE MÓDULO VENTAS</a:t>
            </a:r>
          </a:p>
          <a:p>
            <a:pPr algn="ctr">
              <a:lnSpc>
                <a:spcPts val="742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8436475" y="2373125"/>
            <a:ext cx="23646735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873286" y="5306399"/>
            <a:ext cx="6829428" cy="5844179"/>
          </a:xfrm>
          <a:custGeom>
            <a:avLst/>
            <a:gdLst/>
            <a:ahLst/>
            <a:cxnLst/>
            <a:rect r="r" b="b" t="t" l="l"/>
            <a:pathLst>
              <a:path h="5844179" w="6829428">
                <a:moveTo>
                  <a:pt x="0" y="0"/>
                </a:moveTo>
                <a:lnTo>
                  <a:pt x="6829428" y="0"/>
                </a:lnTo>
                <a:lnTo>
                  <a:pt x="6829428" y="5844179"/>
                </a:lnTo>
                <a:lnTo>
                  <a:pt x="0" y="58441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270231">
            <a:off x="10511777" y="-1415535"/>
            <a:ext cx="6170702" cy="5396619"/>
          </a:xfrm>
          <a:custGeom>
            <a:avLst/>
            <a:gdLst/>
            <a:ahLst/>
            <a:cxnLst/>
            <a:rect r="r" b="b" t="t" l="l"/>
            <a:pathLst>
              <a:path h="5396619" w="6170702">
                <a:moveTo>
                  <a:pt x="0" y="0"/>
                </a:moveTo>
                <a:lnTo>
                  <a:pt x="6170702" y="0"/>
                </a:lnTo>
                <a:lnTo>
                  <a:pt x="6170702" y="5396619"/>
                </a:lnTo>
                <a:lnTo>
                  <a:pt x="0" y="5396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</a:blip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14222" t="0" r="10000" b="0"/>
          <a:stretch>
            <a:fillRect/>
          </a:stretch>
        </p:blipFill>
        <p:spPr>
          <a:xfrm flipH="false" flipV="false" rot="0">
            <a:off x="13844735" y="0"/>
            <a:ext cx="4443265" cy="10287000"/>
          </a:xfrm>
          <a:prstGeom prst="rect">
            <a:avLst/>
          </a:prstGeom>
          <a:ln w="104775" cap="sq">
            <a:solidFill>
              <a:srgbClr val="FFFFFF"/>
            </a:solidFill>
            <a:prstDash val="solid"/>
          </a:ln>
        </p:spPr>
      </p:pic>
      <p:sp>
        <p:nvSpPr>
          <p:cNvPr name="TextBox 6" id="6"/>
          <p:cNvSpPr txBox="true"/>
          <p:nvPr/>
        </p:nvSpPr>
        <p:spPr>
          <a:xfrm rot="0">
            <a:off x="1028700" y="914400"/>
            <a:ext cx="5458658" cy="91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ADVANTAGES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02865" y="914400"/>
            <a:ext cx="7551536" cy="91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DISADVANTAGES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2270231">
            <a:off x="-2834126" y="7588690"/>
            <a:ext cx="6170702" cy="5396619"/>
          </a:xfrm>
          <a:custGeom>
            <a:avLst/>
            <a:gdLst/>
            <a:ahLst/>
            <a:cxnLst/>
            <a:rect r="r" b="b" t="t" l="l"/>
            <a:pathLst>
              <a:path h="5396619" w="6170702">
                <a:moveTo>
                  <a:pt x="0" y="0"/>
                </a:moveTo>
                <a:lnTo>
                  <a:pt x="6170701" y="0"/>
                </a:lnTo>
                <a:lnTo>
                  <a:pt x="6170701" y="5396620"/>
                </a:lnTo>
                <a:lnTo>
                  <a:pt x="0" y="53966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2863663"/>
            <a:ext cx="5741871" cy="5816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1836" indent="-295918" lvl="1">
              <a:lnSpc>
                <a:spcPts val="3837"/>
              </a:lnSpc>
              <a:buFont typeface="Arial"/>
              <a:buChar char="•"/>
            </a:pPr>
            <a:r>
              <a:rPr lang="en-US" sz="274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AUTOMATION OF ADMINISTRATIVE PROCESSES: </a:t>
            </a:r>
          </a:p>
          <a:p>
            <a:pPr algn="l">
              <a:lnSpc>
                <a:spcPts val="3837"/>
              </a:lnSpc>
            </a:pPr>
          </a:p>
          <a:p>
            <a:pPr algn="l" marL="591836" indent="-295918" lvl="1">
              <a:lnSpc>
                <a:spcPts val="3837"/>
              </a:lnSpc>
              <a:buFont typeface="Arial"/>
              <a:buChar char="•"/>
            </a:pPr>
            <a:r>
              <a:rPr lang="en-US" sz="274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Centralized client and case management.</a:t>
            </a:r>
          </a:p>
          <a:p>
            <a:pPr algn="l">
              <a:lnSpc>
                <a:spcPts val="3837"/>
              </a:lnSpc>
            </a:pPr>
          </a:p>
          <a:p>
            <a:pPr algn="l" marL="591836" indent="-295918" lvl="1">
              <a:lnSpc>
                <a:spcPts val="3837"/>
              </a:lnSpc>
              <a:buFont typeface="Arial"/>
              <a:buChar char="•"/>
            </a:pPr>
            <a:r>
              <a:rPr lang="en-US" sz="274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Time optimization: </a:t>
            </a:r>
          </a:p>
          <a:p>
            <a:pPr algn="l">
              <a:lnSpc>
                <a:spcPts val="3837"/>
              </a:lnSpc>
            </a:pPr>
          </a:p>
          <a:p>
            <a:pPr algn="l" marL="591836" indent="-295918" lvl="1">
              <a:lnSpc>
                <a:spcPts val="3837"/>
              </a:lnSpc>
              <a:buFont typeface="Arial"/>
              <a:buChar char="•"/>
            </a:pPr>
            <a:r>
              <a:rPr lang="en-US" sz="274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Regulatory compliance:</a:t>
            </a:r>
          </a:p>
          <a:p>
            <a:pPr algn="l">
              <a:lnSpc>
                <a:spcPts val="3837"/>
              </a:lnSpc>
            </a:pPr>
          </a:p>
          <a:p>
            <a:pPr algn="l" marL="591836" indent="-295918" lvl="1">
              <a:lnSpc>
                <a:spcPts val="3837"/>
              </a:lnSpc>
              <a:spcBef>
                <a:spcPct val="0"/>
              </a:spcBef>
              <a:buFont typeface="Arial"/>
              <a:buChar char="•"/>
            </a:pPr>
            <a:r>
              <a:rPr lang="en-US" sz="274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Security and confidentiality: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02865" y="2863663"/>
            <a:ext cx="4602592" cy="4800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7278" indent="-293639" lvl="1">
              <a:lnSpc>
                <a:spcPts val="3808"/>
              </a:lnSpc>
              <a:spcBef>
                <a:spcPct val="0"/>
              </a:spcBef>
              <a:buFont typeface="Arial"/>
              <a:buChar char="•"/>
            </a:pPr>
            <a:r>
              <a:rPr lang="en-US" sz="2720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RESISTANCE TO CHANGE: </a:t>
            </a:r>
          </a:p>
          <a:p>
            <a:pPr algn="just">
              <a:lnSpc>
                <a:spcPts val="3808"/>
              </a:lnSpc>
              <a:spcBef>
                <a:spcPct val="0"/>
              </a:spcBef>
            </a:pPr>
          </a:p>
          <a:p>
            <a:pPr algn="just" marL="587278" indent="-293639" lvl="1">
              <a:lnSpc>
                <a:spcPts val="3808"/>
              </a:lnSpc>
              <a:spcBef>
                <a:spcPct val="0"/>
              </a:spcBef>
              <a:buFont typeface="Arial"/>
              <a:buChar char="•"/>
            </a:pPr>
            <a:r>
              <a:rPr lang="en-US" sz="2720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COST OF IMPLEMENTATION:</a:t>
            </a:r>
          </a:p>
          <a:p>
            <a:pPr algn="just">
              <a:lnSpc>
                <a:spcPts val="3808"/>
              </a:lnSpc>
              <a:spcBef>
                <a:spcPct val="0"/>
              </a:spcBef>
            </a:pPr>
          </a:p>
          <a:p>
            <a:pPr algn="just" marL="587278" indent="-293639" lvl="1">
              <a:lnSpc>
                <a:spcPts val="3808"/>
              </a:lnSpc>
              <a:spcBef>
                <a:spcPct val="0"/>
              </a:spcBef>
              <a:buFont typeface="Arial"/>
              <a:buChar char="•"/>
            </a:pPr>
            <a:r>
              <a:rPr lang="en-US" sz="2720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LEARNING CURVE: </a:t>
            </a:r>
          </a:p>
          <a:p>
            <a:pPr algn="just">
              <a:lnSpc>
                <a:spcPts val="3808"/>
              </a:lnSpc>
              <a:spcBef>
                <a:spcPct val="0"/>
              </a:spcBef>
            </a:pPr>
          </a:p>
          <a:p>
            <a:pPr algn="just" marL="587278" indent="-293639" lvl="1">
              <a:lnSpc>
                <a:spcPts val="3808"/>
              </a:lnSpc>
              <a:spcBef>
                <a:spcPct val="0"/>
              </a:spcBef>
              <a:buFont typeface="Arial"/>
              <a:buChar char="•"/>
            </a:pPr>
            <a:r>
              <a:rPr lang="en-US" sz="2720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ADAPTABILITY TO DIFFERENT AREAS OF LAW: 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790275" y="2373125"/>
            <a:ext cx="14365117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304046" y="-1314915"/>
            <a:ext cx="7368917" cy="6284790"/>
          </a:xfrm>
          <a:custGeom>
            <a:avLst/>
            <a:gdLst/>
            <a:ahLst/>
            <a:cxnLst/>
            <a:rect r="r" b="b" t="t" l="l"/>
            <a:pathLst>
              <a:path h="6284790" w="7368917">
                <a:moveTo>
                  <a:pt x="0" y="0"/>
                </a:moveTo>
                <a:lnTo>
                  <a:pt x="7368917" y="0"/>
                </a:lnTo>
                <a:lnTo>
                  <a:pt x="7368917" y="6284791"/>
                </a:lnTo>
                <a:lnTo>
                  <a:pt x="0" y="62847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86808"/>
            <a:ext cx="15330848" cy="91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FUNCTIONAL REQUIREMENTS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41752" y="3799622"/>
            <a:ext cx="7106609" cy="423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AutoNum type="arabicPeriod" startAt="1"/>
            </a:pPr>
            <a:r>
              <a:rPr lang="en-US" sz="2000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CLIENT MANAGEMENT MODULE (LEGAL CRM)</a:t>
            </a:r>
          </a:p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RF01: THE SYSTEM MUST ALLOW TO REGISTER AND MANAGE CLIENT INFORMATION (NAME, CONTACT, CASE HISTORY).</a:t>
            </a:r>
          </a:p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RF02: IT MUST STORE AND ORGANIZE LEGAL DOCUMENTATION FOR EACH CLIENT.</a:t>
            </a:r>
          </a:p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RF03: ALLOW THE CLASSIFICATION OF CLIENTS ACCORDING TO TYPE OF LEGAL SERVICE (CRIMINAL, CIVIL, COMMERCIAL, ETC.).</a:t>
            </a:r>
          </a:p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RF04: SEND AUTOMATIC NOTIFICATIONS TO CLIENTS ABOUT PROGRESS IN THEIR CASES OR SCHEDULED APPOINTMENTS.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873205" y="3799622"/>
            <a:ext cx="7486343" cy="388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2. CASE AND DOCKET MANAGEMENT MODULE</a:t>
            </a:r>
          </a:p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RF05: CREATE AND MANAGE LEGAL FILES, LINKING THEM TO CLIENTS AND RESPONSIBLE LAWYERS.</a:t>
            </a:r>
          </a:p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RF06: ENABLE THE UPLOAD AND STORAGE OF LEGAL DOCUMENTS ASSOCIATED WITH EACH CASE FILE.</a:t>
            </a:r>
          </a:p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RF07: ASSIGN TASKS AND REMINDERS TO LAWYERS AND PARALEGALS ABOUT DEADLINES AND KEY DATES.</a:t>
            </a:r>
          </a:p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RF08: MANAGE CASE STATUS (ACTIVE, UNDER REVIEW, CLOSED).</a:t>
            </a:r>
          </a:p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RF09: ALLOW SEARCH AND FILTERING OF FILES BY CLIENT, CASE TYPE OR STATUS.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790275" y="2373125"/>
            <a:ext cx="14365117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304046" y="-1314915"/>
            <a:ext cx="7368917" cy="6284790"/>
          </a:xfrm>
          <a:custGeom>
            <a:avLst/>
            <a:gdLst/>
            <a:ahLst/>
            <a:cxnLst/>
            <a:rect r="r" b="b" t="t" l="l"/>
            <a:pathLst>
              <a:path h="6284790" w="7368917">
                <a:moveTo>
                  <a:pt x="0" y="0"/>
                </a:moveTo>
                <a:lnTo>
                  <a:pt x="7368917" y="0"/>
                </a:lnTo>
                <a:lnTo>
                  <a:pt x="7368917" y="6284791"/>
                </a:lnTo>
                <a:lnTo>
                  <a:pt x="0" y="62847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86808"/>
            <a:ext cx="15330848" cy="91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FUNCTIONAL REQUIREMENTS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51310" y="2558863"/>
            <a:ext cx="8192690" cy="3893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2"/>
              </a:lnSpc>
            </a:pPr>
            <a:r>
              <a:rPr lang="en-US" sz="2458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3. SCHEDULING AND APPOINTMENT MANAGEMENT MODULE</a:t>
            </a:r>
          </a:p>
          <a:p>
            <a:pPr algn="l" marL="530830" indent="-265415" lvl="1">
              <a:lnSpc>
                <a:spcPts val="3442"/>
              </a:lnSpc>
              <a:buFont typeface="Arial"/>
              <a:buChar char="•"/>
            </a:pPr>
            <a:r>
              <a:rPr lang="en-US" sz="2458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RF10: Register and manage appointments with clients, audiences and internal meetings.</a:t>
            </a:r>
          </a:p>
          <a:p>
            <a:pPr algn="l" marL="530830" indent="-265415" lvl="1">
              <a:lnSpc>
                <a:spcPts val="3442"/>
              </a:lnSpc>
              <a:buFont typeface="Arial"/>
              <a:buChar char="•"/>
            </a:pPr>
            <a:r>
              <a:rPr lang="en-US" sz="2458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RF11: Synchronize the agenda with external calendars such as Google Calendar or Outlook.</a:t>
            </a:r>
          </a:p>
          <a:p>
            <a:pPr algn="l" marL="530830" indent="-265415" lvl="1">
              <a:lnSpc>
                <a:spcPts val="3442"/>
              </a:lnSpc>
              <a:spcBef>
                <a:spcPct val="0"/>
              </a:spcBef>
              <a:buFont typeface="Arial"/>
              <a:buChar char="•"/>
            </a:pPr>
            <a:r>
              <a:rPr lang="en-US" sz="2458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RF12: Send automatic reminders to lawyers and clients about scheduled appointments.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187710" y="6633794"/>
            <a:ext cx="9071590" cy="314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9"/>
              </a:lnSpc>
              <a:spcBef>
                <a:spcPct val="0"/>
              </a:spcBef>
            </a:pPr>
            <a:r>
              <a:rPr lang="en-US" sz="2235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4. INVOICING AND FINANCE MODULE</a:t>
            </a:r>
          </a:p>
          <a:p>
            <a:pPr algn="l" marL="482683" indent="-241342" lvl="1">
              <a:lnSpc>
                <a:spcPts val="3129"/>
              </a:lnSpc>
              <a:spcBef>
                <a:spcPct val="0"/>
              </a:spcBef>
              <a:buFont typeface="Arial"/>
              <a:buChar char="•"/>
            </a:pPr>
            <a:r>
              <a:rPr lang="en-US" sz="2235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RF13: GENERATE INVOICES FOR LEGAL FEES AND SERVICES, WITH AUTOMATIC TAX CALCULATION.</a:t>
            </a:r>
          </a:p>
          <a:p>
            <a:pPr algn="l" marL="482683" indent="-241342" lvl="1">
              <a:lnSpc>
                <a:spcPts val="3129"/>
              </a:lnSpc>
              <a:spcBef>
                <a:spcPct val="0"/>
              </a:spcBef>
              <a:buFont typeface="Arial"/>
              <a:buChar char="•"/>
            </a:pPr>
            <a:r>
              <a:rPr lang="en-US" sz="2235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RF14: RECORD PAYMENTS MADE BY CLIENTS AND GENERATE FINANCIAL REPORTS.</a:t>
            </a:r>
          </a:p>
          <a:p>
            <a:pPr algn="l" marL="482683" indent="-241342" lvl="1">
              <a:lnSpc>
                <a:spcPts val="3129"/>
              </a:lnSpc>
              <a:spcBef>
                <a:spcPct val="0"/>
              </a:spcBef>
              <a:buFont typeface="Arial"/>
              <a:buChar char="•"/>
            </a:pPr>
            <a:r>
              <a:rPr lang="en-US" sz="2235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RF15: INTEGRATE DIFFERENT PAYMENT METHODS (TRANSFERS, CREDIT CARDS, PAYPAL).</a:t>
            </a:r>
          </a:p>
          <a:p>
            <a:pPr algn="l" marL="482683" indent="-241342" lvl="1">
              <a:lnSpc>
                <a:spcPts val="3129"/>
              </a:lnSpc>
              <a:spcBef>
                <a:spcPct val="0"/>
              </a:spcBef>
              <a:buFont typeface="Arial"/>
              <a:buChar char="•"/>
            </a:pPr>
            <a:r>
              <a:rPr lang="en-US" sz="2235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RF16: MANAGE INVOICING STATUS (PAID, PENDING, OVERDUE).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790275" y="2373125"/>
            <a:ext cx="14365117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304046" y="-1314915"/>
            <a:ext cx="7368917" cy="6284790"/>
          </a:xfrm>
          <a:custGeom>
            <a:avLst/>
            <a:gdLst/>
            <a:ahLst/>
            <a:cxnLst/>
            <a:rect r="r" b="b" t="t" l="l"/>
            <a:pathLst>
              <a:path h="6284790" w="7368917">
                <a:moveTo>
                  <a:pt x="0" y="0"/>
                </a:moveTo>
                <a:lnTo>
                  <a:pt x="7368917" y="0"/>
                </a:lnTo>
                <a:lnTo>
                  <a:pt x="7368917" y="6284791"/>
                </a:lnTo>
                <a:lnTo>
                  <a:pt x="0" y="62847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86808"/>
            <a:ext cx="15330848" cy="91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FUNCTIONAL REQUIREMENTS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568388"/>
            <a:ext cx="22791652" cy="627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8"/>
              </a:lnSpc>
            </a:pPr>
            <a:r>
              <a:rPr lang="en-US" sz="237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5. Time and Task Tracking Module</a:t>
            </a:r>
          </a:p>
          <a:p>
            <a:pPr algn="l" marL="513266" indent="-256633" lvl="1">
              <a:lnSpc>
                <a:spcPts val="3328"/>
              </a:lnSpc>
              <a:buFont typeface="Arial"/>
              <a:buChar char="•"/>
            </a:pPr>
            <a:r>
              <a:rPr lang="en-US" sz="237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RF17: Record the time spent by each lawyer on a specific case.</a:t>
            </a:r>
          </a:p>
          <a:p>
            <a:pPr algn="l" marL="513266" indent="-256633" lvl="1">
              <a:lnSpc>
                <a:spcPts val="3328"/>
              </a:lnSpc>
              <a:buFont typeface="Arial"/>
              <a:buChar char="•"/>
            </a:pPr>
            <a:r>
              <a:rPr lang="en-US" sz="237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RF18: Generate reports of hours worked by each lawyer and legal team.</a:t>
            </a:r>
          </a:p>
          <a:p>
            <a:pPr algn="l" marL="513266" indent="-256633" lvl="1">
              <a:lnSpc>
                <a:spcPts val="3328"/>
              </a:lnSpc>
              <a:buFont typeface="Arial"/>
              <a:buChar char="•"/>
            </a:pPr>
            <a:r>
              <a:rPr lang="en-US" sz="237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RF19: Assign tasks to lawyers and paralegals, with due dates and priorities.</a:t>
            </a:r>
          </a:p>
          <a:p>
            <a:pPr algn="l">
              <a:lnSpc>
                <a:spcPts val="3328"/>
              </a:lnSpc>
            </a:pPr>
          </a:p>
          <a:p>
            <a:pPr algn="l">
              <a:lnSpc>
                <a:spcPts val="3328"/>
              </a:lnSpc>
            </a:pPr>
            <a:r>
              <a:rPr lang="en-US" sz="237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6. Security and Access Module</a:t>
            </a:r>
          </a:p>
          <a:p>
            <a:pPr algn="l" marL="513266" indent="-256633" lvl="1">
              <a:lnSpc>
                <a:spcPts val="3328"/>
              </a:lnSpc>
              <a:buFont typeface="Arial"/>
              <a:buChar char="•"/>
            </a:pPr>
            <a:r>
              <a:rPr lang="en-US" sz="237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RF20: Implement user roles with different access levels (lawyer, administrator, client).</a:t>
            </a:r>
          </a:p>
          <a:p>
            <a:pPr algn="l" marL="513266" indent="-256633" lvl="1">
              <a:lnSpc>
                <a:spcPts val="3328"/>
              </a:lnSpc>
              <a:buFont typeface="Arial"/>
              <a:buChar char="•"/>
            </a:pPr>
            <a:r>
              <a:rPr lang="en-US" sz="237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RF21: Encrypt sensitive information and restrict access to documents according to permissions.</a:t>
            </a:r>
          </a:p>
          <a:p>
            <a:pPr algn="l" marL="513266" indent="-256633" lvl="1">
              <a:lnSpc>
                <a:spcPts val="3328"/>
              </a:lnSpc>
              <a:buFont typeface="Arial"/>
              <a:buChar char="•"/>
            </a:pPr>
            <a:r>
              <a:rPr lang="en-US" sz="237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RF22: Record an audit history of all actions performed in the system.</a:t>
            </a:r>
          </a:p>
          <a:p>
            <a:pPr algn="l">
              <a:lnSpc>
                <a:spcPts val="3328"/>
              </a:lnSpc>
            </a:pPr>
          </a:p>
          <a:p>
            <a:pPr algn="l">
              <a:lnSpc>
                <a:spcPts val="3328"/>
              </a:lnSpc>
            </a:pPr>
            <a:r>
              <a:rPr lang="en-US" sz="237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7. Reporting and Analysis Module</a:t>
            </a:r>
          </a:p>
          <a:p>
            <a:pPr algn="l" marL="513266" indent="-256633" lvl="1">
              <a:lnSpc>
                <a:spcPts val="3328"/>
              </a:lnSpc>
              <a:buFont typeface="Arial"/>
              <a:buChar char="•"/>
            </a:pPr>
            <a:r>
              <a:rPr lang="en-US" sz="237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RF23: Generate reports on active cases, income, billing and work times.</a:t>
            </a:r>
          </a:p>
          <a:p>
            <a:pPr algn="l" marL="513266" indent="-256633" lvl="1">
              <a:lnSpc>
                <a:spcPts val="3328"/>
              </a:lnSpc>
              <a:buFont typeface="Arial"/>
              <a:buChar char="•"/>
            </a:pPr>
            <a:r>
              <a:rPr lang="en-US" sz="237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RF24: Allow export of reports in PDF and Excel formats.</a:t>
            </a:r>
          </a:p>
          <a:p>
            <a:pPr algn="l" marL="513266" indent="-256633" lvl="1">
              <a:lnSpc>
                <a:spcPts val="3328"/>
              </a:lnSpc>
              <a:buFont typeface="Arial"/>
              <a:buChar char="•"/>
            </a:pPr>
            <a:r>
              <a:rPr lang="en-US" sz="237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RF25: Display metrics in a dashboard with graphs and business trends.</a:t>
            </a:r>
          </a:p>
          <a:p>
            <a:pPr algn="l">
              <a:lnSpc>
                <a:spcPts val="332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790275" y="2373125"/>
            <a:ext cx="23646735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5931448" y="3086100"/>
            <a:ext cx="6425105" cy="11106444"/>
          </a:xfrm>
          <a:custGeom>
            <a:avLst/>
            <a:gdLst/>
            <a:ahLst/>
            <a:cxnLst/>
            <a:rect r="r" b="b" t="t" l="l"/>
            <a:pathLst>
              <a:path h="11106444" w="6425105">
                <a:moveTo>
                  <a:pt x="0" y="0"/>
                </a:moveTo>
                <a:lnTo>
                  <a:pt x="6425104" y="0"/>
                </a:lnTo>
                <a:lnTo>
                  <a:pt x="6425104" y="11106444"/>
                </a:lnTo>
                <a:lnTo>
                  <a:pt x="0" y="1110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86808"/>
            <a:ext cx="16689054" cy="91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NON-FUNCTIONAL REQUIREMENTS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84174" y="3192462"/>
            <a:ext cx="7459826" cy="280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Performance and Scalability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RNF01: The system must support at least 100 concurrent users without performance degradation.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RNF02: System response should not exceed 2 seconds for queries and searches.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RNF03: It must allow scalability to add new modules without affecting performance.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000375"/>
            <a:ext cx="1310947" cy="773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1"/>
              </a:lnSpc>
            </a:pPr>
            <a:r>
              <a:rPr lang="en-US" sz="4565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84174" y="6853996"/>
            <a:ext cx="7459826" cy="280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Security and Confidentiality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RNF04: All information must be stored with encryption. 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RNF05: Access to files and documents must be based on roles and permissions.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RNF06: There must be two-factor authentication (2FA) for users with access to confidential information.</a:t>
            </a:r>
          </a:p>
          <a:p>
            <a:pPr algn="l" marL="431799" indent="-215899" lvl="1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RNF07: Logs of access and modifications to files must be recorded.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626799"/>
            <a:ext cx="1310947" cy="773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1"/>
              </a:lnSpc>
            </a:pPr>
            <a:r>
              <a:rPr lang="en-US" sz="4565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28701" y="3048000"/>
            <a:ext cx="7689054" cy="280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Usability and User Experience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RNF08: The interface should be intuitive and accessible to users without advanced technical knowledge.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RNF09: It must be compatible with modern browsers such as Chrome, Firefox and Edge.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RNF10: The system must have a responsive design for use on mobile devices.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373227" y="3000375"/>
            <a:ext cx="1310947" cy="773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1"/>
              </a:lnSpc>
            </a:pPr>
            <a:r>
              <a:rPr lang="en-US" sz="4565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65095" y="7018338"/>
            <a:ext cx="6894205" cy="280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Availability and Reliability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RNF11: The ERP must have an availability of 99.9% per year.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RNF12: It must have an automatic database backup system every 24 hours.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RNF13: In case of system failure, data recovery should not take more than 1 hour.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373227" y="6806371"/>
            <a:ext cx="1310947" cy="773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1"/>
              </a:lnSpc>
            </a:pPr>
            <a:r>
              <a:rPr lang="en-US" sz="4565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DAGeVzsGdPQ</dc:identifier>
  <dcterms:modified xsi:type="dcterms:W3CDTF">2011-08-01T06:04:30Z</dcterms:modified>
  <cp:revision>1</cp:revision>
  <dc:title>ìndice</dc:title>
</cp:coreProperties>
</file>